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21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531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2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1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43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56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715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9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25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48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E536F-EA22-497E-B0C5-F773168B00F0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0A9C5-88B3-4007-9917-0D66ABEB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75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Nationalism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23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industrialization was changing the lives of people in an unprecedented way, people often felt a stronger connection with people of the same ethnicity and culture rather than people of the same economic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352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 early Nations</a:t>
            </a:r>
          </a:p>
          <a:p>
            <a:pPr lvl="1"/>
            <a:r>
              <a:rPr lang="en-US" dirty="0" smtClean="0"/>
              <a:t>England, France, Spain</a:t>
            </a:r>
          </a:p>
          <a:p>
            <a:r>
              <a:rPr lang="en-US" dirty="0" smtClean="0"/>
              <a:t>Large Empires with multiple ethnicities, cultures and religion</a:t>
            </a:r>
          </a:p>
          <a:p>
            <a:pPr lvl="1"/>
            <a:r>
              <a:rPr lang="en-US" dirty="0" smtClean="0"/>
              <a:t>Russia, Austria, Ottomans</a:t>
            </a:r>
          </a:p>
          <a:p>
            <a:r>
              <a:rPr lang="en-US" dirty="0" smtClean="0"/>
              <a:t>Napoleon</a:t>
            </a:r>
          </a:p>
          <a:p>
            <a:pPr lvl="1"/>
            <a:r>
              <a:rPr lang="en-US" dirty="0" smtClean="0"/>
              <a:t>Napoleon’s effect</a:t>
            </a:r>
          </a:p>
          <a:p>
            <a:pPr lvl="2"/>
            <a:r>
              <a:rPr lang="en-US" dirty="0" smtClean="0"/>
              <a:t>Ideology- </a:t>
            </a:r>
            <a:r>
              <a:rPr lang="en-US" dirty="0" err="1" smtClean="0"/>
              <a:t>Liberte</a:t>
            </a:r>
            <a:r>
              <a:rPr lang="en-US" dirty="0" smtClean="0"/>
              <a:t>, </a:t>
            </a:r>
            <a:r>
              <a:rPr lang="en-US" dirty="0" err="1" smtClean="0"/>
              <a:t>Egalite</a:t>
            </a:r>
            <a:r>
              <a:rPr lang="en-US" dirty="0" smtClean="0"/>
              <a:t>, </a:t>
            </a:r>
            <a:r>
              <a:rPr lang="en-US" dirty="0" err="1" smtClean="0"/>
              <a:t>Fraternite</a:t>
            </a:r>
            <a:endParaRPr lang="en-US" dirty="0" smtClean="0"/>
          </a:p>
          <a:p>
            <a:pPr lvl="2"/>
            <a:r>
              <a:rPr lang="en-US" dirty="0" smtClean="0"/>
              <a:t>Redrawn borders</a:t>
            </a:r>
          </a:p>
          <a:p>
            <a:pPr lvl="3"/>
            <a:r>
              <a:rPr lang="en-US" dirty="0" smtClean="0"/>
              <a:t>End of HRE</a:t>
            </a:r>
          </a:p>
          <a:p>
            <a:pPr lvl="2"/>
            <a:r>
              <a:rPr lang="en-US" dirty="0" smtClean="0"/>
              <a:t>Resentment of French Occupation by Napoleon</a:t>
            </a:r>
          </a:p>
          <a:p>
            <a:pPr lvl="3"/>
            <a:r>
              <a:rPr lang="en-US" dirty="0" smtClean="0"/>
              <a:t>Peninsular War- Spain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0259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Century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Movements to develop Independent countries</a:t>
            </a:r>
          </a:p>
          <a:p>
            <a:pPr lvl="1"/>
            <a:r>
              <a:rPr lang="en-US" dirty="0" smtClean="0"/>
              <a:t>Along common language</a:t>
            </a:r>
          </a:p>
          <a:p>
            <a:pPr lvl="1"/>
            <a:r>
              <a:rPr lang="en-US" dirty="0" smtClean="0"/>
              <a:t>Ethnicity </a:t>
            </a:r>
            <a:r>
              <a:rPr lang="en-US" dirty="0" err="1" smtClean="0"/>
              <a:t>eg</a:t>
            </a:r>
            <a:r>
              <a:rPr lang="en-US" dirty="0" smtClean="0"/>
              <a:t>. German, Slavic, Hungarian, Irish</a:t>
            </a:r>
          </a:p>
          <a:p>
            <a:pPr lvl="1"/>
            <a:r>
              <a:rPr lang="en-US" dirty="0" smtClean="0"/>
              <a:t>Religion, Catholic, Protestant, Orthodox</a:t>
            </a:r>
          </a:p>
          <a:p>
            <a:pPr lvl="1"/>
            <a:r>
              <a:rPr lang="en-US" dirty="0" smtClean="0"/>
              <a:t>Geographic areas- natural borders</a:t>
            </a:r>
          </a:p>
          <a:p>
            <a:pPr lvl="1"/>
            <a:r>
              <a:rPr lang="en-US" dirty="0" smtClean="0"/>
              <a:t>Common literature, culture	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616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Forces Against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Congress of Vienna</a:t>
            </a:r>
          </a:p>
          <a:p>
            <a:pPr lvl="1"/>
            <a:r>
              <a:rPr lang="en-US" dirty="0" smtClean="0"/>
              <a:t>Conservatism</a:t>
            </a:r>
            <a:endParaRPr lang="en-US" dirty="0"/>
          </a:p>
          <a:p>
            <a:pPr lvl="2"/>
            <a:r>
              <a:rPr lang="en-US" dirty="0" smtClean="0"/>
              <a:t>Metternich- Stabilize and Restore Old ways</a:t>
            </a:r>
          </a:p>
          <a:p>
            <a:pPr lvl="2"/>
            <a:r>
              <a:rPr lang="en-US" dirty="0" smtClean="0"/>
              <a:t>Stop any and all Rebellions</a:t>
            </a:r>
          </a:p>
          <a:p>
            <a:pPr lvl="2"/>
            <a:r>
              <a:rPr lang="en-US" dirty="0" smtClean="0"/>
              <a:t>Church- traditional and not supportive of change</a:t>
            </a:r>
            <a:endParaRPr lang="en-US" dirty="0"/>
          </a:p>
          <a:p>
            <a:pPr lvl="1"/>
            <a:r>
              <a:rPr lang="en-US" dirty="0" smtClean="0"/>
              <a:t>Congress allows Two nation-States</a:t>
            </a:r>
          </a:p>
          <a:p>
            <a:pPr lvl="2"/>
            <a:r>
              <a:rPr lang="en-US" dirty="0" smtClean="0"/>
              <a:t>Greece</a:t>
            </a:r>
          </a:p>
          <a:p>
            <a:pPr lvl="3"/>
            <a:r>
              <a:rPr lang="en-US" dirty="0" smtClean="0"/>
              <a:t>Non-Christian Ottomans had dominated</a:t>
            </a:r>
          </a:p>
          <a:p>
            <a:pPr lvl="3"/>
            <a:r>
              <a:rPr lang="en-US" dirty="0" smtClean="0"/>
              <a:t>Greece cradle of Western Civilization</a:t>
            </a:r>
          </a:p>
          <a:p>
            <a:pPr lvl="2"/>
            <a:r>
              <a:rPr lang="en-US" dirty="0" smtClean="0"/>
              <a:t>Belgium</a:t>
            </a:r>
          </a:p>
          <a:p>
            <a:pPr lvl="3"/>
            <a:r>
              <a:rPr lang="en-US" dirty="0" smtClean="0"/>
              <a:t>Buffer Zone- </a:t>
            </a:r>
          </a:p>
        </p:txBody>
      </p:sp>
    </p:spTree>
    <p:extLst>
      <p:ext uri="{BB962C8B-B14F-4D97-AF65-F5344CB8AC3E}">
        <p14:creationId xmlns:p14="http://schemas.microsoft.com/office/powerpoint/2010/main" val="965802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Nationalist Movements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German</a:t>
            </a:r>
          </a:p>
          <a:p>
            <a:pPr lvl="1"/>
            <a:r>
              <a:rPr lang="en-US" dirty="0" smtClean="0"/>
              <a:t>Consolidate areas that were “German” in culture</a:t>
            </a:r>
          </a:p>
          <a:p>
            <a:pPr lvl="2"/>
            <a:r>
              <a:rPr lang="en-US" dirty="0" smtClean="0"/>
              <a:t>Who will dominate “Germanic” area</a:t>
            </a:r>
          </a:p>
          <a:p>
            <a:pPr lvl="3"/>
            <a:r>
              <a:rPr lang="en-US" dirty="0" smtClean="0"/>
              <a:t>Austria or Prussia</a:t>
            </a:r>
          </a:p>
          <a:p>
            <a:pPr lvl="4"/>
            <a:r>
              <a:rPr lang="en-US" dirty="0" smtClean="0"/>
              <a:t>Austria- fragmented and included both German and Non-German areas</a:t>
            </a:r>
          </a:p>
          <a:p>
            <a:pPr lvl="4"/>
            <a:r>
              <a:rPr lang="en-US" dirty="0" smtClean="0"/>
              <a:t>Prussia- 100% German</a:t>
            </a:r>
          </a:p>
          <a:p>
            <a:r>
              <a:rPr lang="en-US" dirty="0" smtClean="0"/>
              <a:t>Italy</a:t>
            </a:r>
          </a:p>
          <a:p>
            <a:pPr lvl="1"/>
            <a:r>
              <a:rPr lang="en-US" dirty="0" smtClean="0"/>
              <a:t>Consolidated under Napoleon but broken up by Congress of Vienna</a:t>
            </a:r>
          </a:p>
          <a:p>
            <a:pPr lvl="2"/>
            <a:r>
              <a:rPr lang="en-US" dirty="0" smtClean="0"/>
              <a:t>5 to 10 major areas</a:t>
            </a:r>
          </a:p>
          <a:p>
            <a:pPr lvl="2"/>
            <a:r>
              <a:rPr lang="en-US" dirty="0" smtClean="0"/>
              <a:t>Who will dominate Italy</a:t>
            </a:r>
          </a:p>
          <a:p>
            <a:pPr lvl="3"/>
            <a:r>
              <a:rPr lang="en-US" dirty="0" smtClean="0"/>
              <a:t>Radicals, Conservatives, Liberals</a:t>
            </a:r>
          </a:p>
          <a:p>
            <a:pPr lvl="3"/>
            <a:r>
              <a:rPr lang="en-US" dirty="0" smtClean="0"/>
              <a:t>Church remained obstacle</a:t>
            </a:r>
            <a:endParaRPr lang="en-US" dirty="0"/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6652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Growing “class” consciousness</a:t>
            </a:r>
          </a:p>
          <a:p>
            <a:pPr lvl="1"/>
            <a:r>
              <a:rPr lang="en-US" dirty="0" smtClean="0"/>
              <a:t>Urbanization leads to vast numbers of people living in the city with similar jobs and working close by</a:t>
            </a:r>
          </a:p>
          <a:p>
            <a:pPr lvl="1"/>
            <a:r>
              <a:rPr lang="en-US" dirty="0" smtClean="0"/>
              <a:t>Workers often disgruntled by poor economic and social conditions</a:t>
            </a:r>
          </a:p>
          <a:p>
            <a:pPr lvl="1"/>
            <a:r>
              <a:rPr lang="en-US" dirty="0" smtClean="0"/>
              <a:t>Laws tended to be “anti” worker</a:t>
            </a:r>
          </a:p>
          <a:p>
            <a:pPr lvl="1"/>
            <a:r>
              <a:rPr lang="en-US" dirty="0" smtClean="0"/>
              <a:t>Unions develop giving workers a say under a common banner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431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1848 Revolutions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Economic, social and political repression leads to 1848 Riots</a:t>
            </a:r>
          </a:p>
          <a:p>
            <a:pPr lvl="1"/>
            <a:r>
              <a:rPr lang="en-US" dirty="0" smtClean="0"/>
              <a:t>Riots in some areas were primarily worker riots</a:t>
            </a:r>
          </a:p>
          <a:p>
            <a:pPr lvl="2"/>
            <a:r>
              <a:rPr lang="en-US" dirty="0" smtClean="0"/>
              <a:t>Karl Marx- Communism- argues that this is the beginning of a worker revolution</a:t>
            </a:r>
          </a:p>
          <a:p>
            <a:pPr lvl="1"/>
            <a:r>
              <a:rPr lang="en-US" dirty="0" smtClean="0"/>
              <a:t>Nationalist movements gained steam</a:t>
            </a:r>
          </a:p>
          <a:p>
            <a:pPr lvl="2"/>
            <a:r>
              <a:rPr lang="en-US" dirty="0" smtClean="0"/>
              <a:t>Liberals sought to create independent movements in Germany, Italy and Hungary amongst others</a:t>
            </a:r>
          </a:p>
          <a:p>
            <a:pPr lvl="2"/>
            <a:r>
              <a:rPr lang="en-US" dirty="0" smtClean="0"/>
              <a:t>Conservatives fought back--won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93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Conservatives see the handwriting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Prussia under Bismarck and Piedmont under Cavour </a:t>
            </a:r>
          </a:p>
          <a:p>
            <a:pPr lvl="1"/>
            <a:r>
              <a:rPr lang="en-US" dirty="0" smtClean="0"/>
              <a:t>Sense that Nationalism and change is coming so better to control it than not!</a:t>
            </a:r>
          </a:p>
          <a:p>
            <a:r>
              <a:rPr lang="en-US" dirty="0" smtClean="0"/>
              <a:t>Prussia</a:t>
            </a:r>
          </a:p>
          <a:p>
            <a:pPr lvl="1"/>
            <a:r>
              <a:rPr lang="en-US" dirty="0" smtClean="0"/>
              <a:t>Bismarck –Realpolitik</a:t>
            </a:r>
          </a:p>
          <a:p>
            <a:pPr lvl="2"/>
            <a:r>
              <a:rPr lang="en-US" dirty="0" smtClean="0"/>
              <a:t>Instigates 3 wars all with an underlying plan to create a German nation that is conservative </a:t>
            </a:r>
            <a:r>
              <a:rPr lang="en-US" smtClean="0"/>
              <a:t>in nation</a:t>
            </a:r>
            <a:endParaRPr lang="en-US" dirty="0" smtClean="0"/>
          </a:p>
          <a:p>
            <a:pPr lvl="1"/>
            <a:r>
              <a:rPr lang="en-US" dirty="0" smtClean="0"/>
              <a:t>Cavour- </a:t>
            </a:r>
            <a:r>
              <a:rPr lang="en-US" dirty="0" err="1" smtClean="0"/>
              <a:t>Piedmon</a:t>
            </a:r>
            <a:endParaRPr lang="en-US" dirty="0" smtClean="0"/>
          </a:p>
          <a:p>
            <a:pPr lvl="2"/>
            <a:r>
              <a:rPr lang="en-US" dirty="0" smtClean="0"/>
              <a:t>Creates alliances with other nations and amongst regions in Italy to likewise create a conservative nation</a:t>
            </a:r>
          </a:p>
        </p:txBody>
      </p:sp>
    </p:spTree>
    <p:extLst>
      <p:ext uri="{BB962C8B-B14F-4D97-AF65-F5344CB8AC3E}">
        <p14:creationId xmlns:p14="http://schemas.microsoft.com/office/powerpoint/2010/main" val="3816716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398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Nationalism</vt:lpstr>
      <vt:lpstr>Thesis</vt:lpstr>
      <vt:lpstr>Nationalism </vt:lpstr>
      <vt:lpstr>19th Century Nationalism</vt:lpstr>
      <vt:lpstr>Forces Against Nationalism</vt:lpstr>
      <vt:lpstr>Nationalist Movements</vt:lpstr>
      <vt:lpstr>Industrialization</vt:lpstr>
      <vt:lpstr>1848 Revolutions</vt:lpstr>
      <vt:lpstr>Conservatives see the handwriting</vt:lpstr>
    </vt:vector>
  </TitlesOfParts>
  <Company>Darien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Nationalism</dc:title>
  <dc:creator>Administrator</dc:creator>
  <cp:lastModifiedBy>Administrator</cp:lastModifiedBy>
  <cp:revision>3</cp:revision>
  <dcterms:created xsi:type="dcterms:W3CDTF">2016-05-06T14:40:19Z</dcterms:created>
  <dcterms:modified xsi:type="dcterms:W3CDTF">2016-05-06T15:00:34Z</dcterms:modified>
</cp:coreProperties>
</file>